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Roboto Mono Medium"/>
      <p:regular r:id="rId25"/>
      <p:bold r:id="rId26"/>
      <p:italic r:id="rId27"/>
      <p:boldItalic r:id="rId28"/>
    </p:embeddedFont>
    <p:embeddedFont>
      <p:font typeface="Lato"/>
      <p:regular r:id="rId29"/>
      <p:bold r:id="rId30"/>
      <p:italic r:id="rId31"/>
      <p:boldItalic r:id="rId32"/>
    </p:embeddedFont>
    <p:embeddedFont>
      <p:font typeface="Roboto Mon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80F55F-C8E2-4614-AF94-4916ECB54015}">
  <a:tblStyle styleId="{4980F55F-C8E2-4614-AF94-4916ECB540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RobotoMonoMedium-bold.fntdata"/><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customXml" Target="../customXml/item3.xml"/><Relationship Id="rId21" Type="http://schemas.openxmlformats.org/officeDocument/2006/relationships/font" Target="fonts/Raleway-regular.fntdata"/><Relationship Id="rId34" Type="http://schemas.openxmlformats.org/officeDocument/2006/relationships/font" Target="fonts/RobotoMono-bold.fntdata"/><Relationship Id="rId25" Type="http://schemas.openxmlformats.org/officeDocument/2006/relationships/font" Target="fonts/RobotoMonoMedium-regular.fntdata"/><Relationship Id="rId7" Type="http://schemas.openxmlformats.org/officeDocument/2006/relationships/slide" Target="slides/slide1.xml"/><Relationship Id="rId33" Type="http://schemas.openxmlformats.org/officeDocument/2006/relationships/font" Target="fonts/RobotoMono-regular.fntdata"/><Relationship Id="rId12" Type="http://schemas.openxmlformats.org/officeDocument/2006/relationships/slide" Target="slides/slide6.xml"/><Relationship Id="rId17" Type="http://schemas.openxmlformats.org/officeDocument/2006/relationships/slide" Target="slides/slide11.xml"/><Relationship Id="rId38" Type="http://schemas.openxmlformats.org/officeDocument/2006/relationships/customXml" Target="../customXml/item2.xml"/><Relationship Id="rId20" Type="http://schemas.openxmlformats.org/officeDocument/2006/relationships/slide" Target="slides/slide14.xml"/><Relationship Id="rId2" Type="http://schemas.openxmlformats.org/officeDocument/2006/relationships/viewProps" Target="viewProps.xml"/><Relationship Id="rId29" Type="http://schemas.openxmlformats.org/officeDocument/2006/relationships/font" Target="fonts/Lato-regular.fntdata"/><Relationship Id="rId16" Type="http://schemas.openxmlformats.org/officeDocument/2006/relationships/slide" Target="slides/slide10.xml"/><Relationship Id="rId24" Type="http://schemas.openxmlformats.org/officeDocument/2006/relationships/font" Target="fonts/Raleway-boldItalic.fntdata"/><Relationship Id="rId1" Type="http://schemas.openxmlformats.org/officeDocument/2006/relationships/theme" Target="theme/theme2.xml"/><Relationship Id="rId6" Type="http://schemas.openxmlformats.org/officeDocument/2006/relationships/notesMaster" Target="notesMasters/notesMaster1.xml"/><Relationship Id="rId11" Type="http://schemas.openxmlformats.org/officeDocument/2006/relationships/slide" Target="slides/slide5.xml"/><Relationship Id="rId32" Type="http://schemas.openxmlformats.org/officeDocument/2006/relationships/font" Target="fonts/Lato-boldItalic.fntdata"/><Relationship Id="rId37" Type="http://schemas.openxmlformats.org/officeDocument/2006/relationships/customXml" Target="../customXml/item1.xml"/><Relationship Id="rId23" Type="http://schemas.openxmlformats.org/officeDocument/2006/relationships/font" Target="fonts/Raleway-italic.fntdata"/><Relationship Id="rId28" Type="http://schemas.openxmlformats.org/officeDocument/2006/relationships/font" Target="fonts/RobotoMonoMedium-boldItalic.fntdata"/><Relationship Id="rId5" Type="http://schemas.openxmlformats.org/officeDocument/2006/relationships/slideMaster" Target="slideMasters/slideMaster1.xml"/><Relationship Id="rId15" Type="http://schemas.openxmlformats.org/officeDocument/2006/relationships/slide" Target="slides/slide9.xml"/><Relationship Id="rId36" Type="http://schemas.openxmlformats.org/officeDocument/2006/relationships/font" Target="fonts/RobotoMono-boldItalic.fntdata"/><Relationship Id="rId31" Type="http://schemas.openxmlformats.org/officeDocument/2006/relationships/font" Target="fonts/Lato-italic.fntdata"/><Relationship Id="rId10" Type="http://schemas.openxmlformats.org/officeDocument/2006/relationships/slide" Target="slides/slide4.xml"/><Relationship Id="rId19" Type="http://schemas.openxmlformats.org/officeDocument/2006/relationships/slide" Target="slides/slide13.xml"/><Relationship Id="rId22" Type="http://schemas.openxmlformats.org/officeDocument/2006/relationships/font" Target="fonts/Raleway-bold.fntdata"/><Relationship Id="rId4" Type="http://schemas.openxmlformats.org/officeDocument/2006/relationships/tableStyles" Target="tableStyles.xml"/><Relationship Id="rId9" Type="http://schemas.openxmlformats.org/officeDocument/2006/relationships/slide" Target="slides/slide3.xml"/><Relationship Id="rId27" Type="http://schemas.openxmlformats.org/officeDocument/2006/relationships/font" Target="fonts/RobotoMonoMedium-italic.fntdata"/><Relationship Id="rId30" Type="http://schemas.openxmlformats.org/officeDocument/2006/relationships/font" Target="fonts/Lato-bold.fntdata"/><Relationship Id="rId35" Type="http://schemas.openxmlformats.org/officeDocument/2006/relationships/font" Target="fonts/RobotoMono-italic.fntdata"/><Relationship Id="rId14" Type="http://schemas.openxmlformats.org/officeDocument/2006/relationships/slide" Target="slides/slide8.xml"/><Relationship Id="rId8" Type="http://schemas.openxmlformats.org/officeDocument/2006/relationships/slide" Target="slides/slide2.xml"/><Relationship Id="rId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c8321d967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c8321d967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c8321d967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c8321d967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c8321d967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c8321d967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f5fd2587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f5fd2587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c8321d967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c8321d967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f5fd25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6f5fd25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Have to talk about client</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fed6b94b0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fed6b94b0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latin typeface="Cambria"/>
                <a:ea typeface="Cambria"/>
                <a:cs typeface="Cambria"/>
                <a:sym typeface="Cambria"/>
              </a:rPr>
              <a:t>Whiskey tasting notes are inherently subjective, influenced by individual perceptions and vocabulary. Current platforms often offer limited tools to truly dissect flavor origins beyond broad categories.</a:t>
            </a:r>
            <a:endParaRPr>
              <a:solidFill>
                <a:schemeClr val="dk1"/>
              </a:solidFill>
              <a:latin typeface="Cambria"/>
              <a:ea typeface="Cambria"/>
              <a:cs typeface="Cambria"/>
              <a:sym typeface="Cambria"/>
            </a:endParaRPr>
          </a:p>
          <a:p>
            <a:pPr indent="0" lvl="0" marL="0" rtl="0" algn="l">
              <a:lnSpc>
                <a:spcPct val="115000"/>
              </a:lnSpc>
              <a:spcBef>
                <a:spcPts val="1000"/>
              </a:spcBef>
              <a:spcAft>
                <a:spcPts val="0"/>
              </a:spcAft>
              <a:buNone/>
            </a:pPr>
            <a:r>
              <a:rPr lang="en-GB">
                <a:solidFill>
                  <a:schemeClr val="dk1"/>
                </a:solidFill>
                <a:latin typeface="Cambria"/>
                <a:ea typeface="Cambria"/>
                <a:cs typeface="Cambria"/>
                <a:sym typeface="Cambria"/>
              </a:rPr>
              <a:t>The goal of this project is to address the lack of current platforms available that can allow whiskey enthusiasts to truly dissect flavor origins beyond broad categories. The ultimate objective of this project is to innovate on existing platforms by leveraging detailed chemical analysis data, which will enable users to explore and match whiskeys through an advanced, interactive search feature. This feature will present complex data (such as flavor compounds) in an intuitive, user-friendly interface, emphasizing a deep dive into the sensory attributes of whiskey in a visually engaging manner.</a:t>
            </a:r>
            <a:endParaRPr>
              <a:solidFill>
                <a:schemeClr val="dk1"/>
              </a:solidFill>
              <a:latin typeface="Cambria"/>
              <a:ea typeface="Cambria"/>
              <a:cs typeface="Cambria"/>
              <a:sym typeface="Cambria"/>
            </a:endParaRPr>
          </a:p>
          <a:p>
            <a:pPr indent="0" lvl="0" marL="0" rtl="0" algn="l">
              <a:lnSpc>
                <a:spcPct val="115000"/>
              </a:lnSpc>
              <a:spcBef>
                <a:spcPts val="1000"/>
              </a:spcBef>
              <a:spcAft>
                <a:spcPts val="1000"/>
              </a:spcAft>
              <a:buClr>
                <a:schemeClr val="dk1"/>
              </a:buClr>
              <a:buSzPts val="1100"/>
              <a:buFont typeface="Arial"/>
              <a:buNone/>
            </a:pPr>
            <a:r>
              <a:t/>
            </a:r>
            <a:endParaRPr>
              <a:solidFill>
                <a:schemeClr val="dk1"/>
              </a:solidFill>
              <a:latin typeface="Cambria"/>
              <a:ea typeface="Cambria"/>
              <a:cs typeface="Cambria"/>
              <a:sym typeface="Cambr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f5fd2587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f5fd258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latin typeface="Cambria"/>
                <a:ea typeface="Cambria"/>
                <a:cs typeface="Cambria"/>
                <a:sym typeface="Cambria"/>
              </a:rPr>
              <a:t>Whiskey tasting notes are inherently subjective, influenced by individual perceptions and vocabulary. Current platforms often offer limited tools to truly dissect flavor origins beyond broad categories.</a:t>
            </a:r>
            <a:endParaRPr>
              <a:solidFill>
                <a:schemeClr val="dk1"/>
              </a:solidFill>
              <a:latin typeface="Cambria"/>
              <a:ea typeface="Cambria"/>
              <a:cs typeface="Cambria"/>
              <a:sym typeface="Cambria"/>
            </a:endParaRPr>
          </a:p>
          <a:p>
            <a:pPr indent="0" lvl="0" marL="0" rtl="0" algn="l">
              <a:lnSpc>
                <a:spcPct val="115000"/>
              </a:lnSpc>
              <a:spcBef>
                <a:spcPts val="1000"/>
              </a:spcBef>
              <a:spcAft>
                <a:spcPts val="0"/>
              </a:spcAft>
              <a:buNone/>
            </a:pPr>
            <a:r>
              <a:rPr lang="en-GB">
                <a:solidFill>
                  <a:schemeClr val="dk1"/>
                </a:solidFill>
                <a:latin typeface="Cambria"/>
                <a:ea typeface="Cambria"/>
                <a:cs typeface="Cambria"/>
                <a:sym typeface="Cambria"/>
              </a:rPr>
              <a:t>The goal of this project is to address the lack of current platforms available that can allow whiskey enthusiasts to truly dissect flavor origins beyond broad categories. The ultimate objective of this project is to innovate on existing platforms by leveraging detailed chemical analysis data, which will enable users to explore and match whiskeys through an advanced, interactive search feature. This feature will present complex data (such as flavor compounds) in an intuitive, user-friendly interface, emphasizing a deep dive into the sensory attributes of whiskey in a visually engaging manner.</a:t>
            </a:r>
            <a:endParaRPr>
              <a:solidFill>
                <a:schemeClr val="dk1"/>
              </a:solidFill>
              <a:latin typeface="Cambria"/>
              <a:ea typeface="Cambria"/>
              <a:cs typeface="Cambria"/>
              <a:sym typeface="Cambria"/>
            </a:endParaRPr>
          </a:p>
          <a:p>
            <a:pPr indent="0" lvl="0" marL="0" rtl="0" algn="l">
              <a:lnSpc>
                <a:spcPct val="115000"/>
              </a:lnSpc>
              <a:spcBef>
                <a:spcPts val="1000"/>
              </a:spcBef>
              <a:spcAft>
                <a:spcPts val="1000"/>
              </a:spcAft>
              <a:buClr>
                <a:schemeClr val="dk1"/>
              </a:buClr>
              <a:buSzPts val="1100"/>
              <a:buFont typeface="Arial"/>
              <a:buNone/>
            </a:pPr>
            <a:r>
              <a:t/>
            </a:r>
            <a:endParaRPr>
              <a:solidFill>
                <a:schemeClr val="dk1"/>
              </a:solidFill>
              <a:latin typeface="Cambria"/>
              <a:ea typeface="Cambria"/>
              <a:cs typeface="Cambria"/>
              <a:sym typeface="Cambri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fed6b94b0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fed6b94b0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IN-SCOPE:</a:t>
            </a:r>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Cambria"/>
                <a:ea typeface="Cambria"/>
                <a:cs typeface="Cambria"/>
                <a:sym typeface="Cambria"/>
              </a:rPr>
              <a:t>Radar graph; whiskey provided in dummy data; </a:t>
            </a:r>
            <a:endParaRPr/>
          </a:p>
          <a:p>
            <a:pPr indent="0" lvl="0" marL="0" rtl="0" algn="l">
              <a:spcBef>
                <a:spcPts val="1000"/>
              </a:spcBef>
              <a:spcAft>
                <a:spcPts val="0"/>
              </a:spcAft>
              <a:buNone/>
            </a:pPr>
            <a:r>
              <a:t/>
            </a:r>
            <a:endParaRPr/>
          </a:p>
          <a:p>
            <a:pPr indent="0" lvl="0" marL="0" rtl="0" algn="l">
              <a:spcBef>
                <a:spcPts val="0"/>
              </a:spcBef>
              <a:spcAft>
                <a:spcPts val="0"/>
              </a:spcAft>
              <a:buNone/>
            </a:pPr>
            <a:r>
              <a:rPr lang="en-GB"/>
              <a:t>OUT-SCOPE:</a:t>
            </a:r>
            <a:br>
              <a:rPr lang="en-GB"/>
            </a:br>
            <a:r>
              <a:rPr lang="en-GB">
                <a:solidFill>
                  <a:schemeClr val="dk1"/>
                </a:solidFill>
                <a:latin typeface="Cambria"/>
                <a:ea typeface="Cambria"/>
                <a:cs typeface="Cambria"/>
                <a:sym typeface="Cambria"/>
              </a:rPr>
              <a:t>Comment/discussion section; machine learning model to give recommendations; friends list; profile; login; ability to purchase whiskeys; ability to see price of whiskeys; like/dislike system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c8321d9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dc8321d9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latin typeface="Cambria"/>
                <a:ea typeface="Cambria"/>
                <a:cs typeface="Cambria"/>
                <a:sym typeface="Cambria"/>
              </a:rPr>
              <a:t>Whiskey tasting notes are inherently subjective, influenced by individual perceptions and vocabulary. Current platforms often offer limited tools to truly dissect flavor origins beyond broad categories.</a:t>
            </a:r>
            <a:endParaRPr>
              <a:solidFill>
                <a:schemeClr val="dk1"/>
              </a:solidFill>
              <a:latin typeface="Cambria"/>
              <a:ea typeface="Cambria"/>
              <a:cs typeface="Cambria"/>
              <a:sym typeface="Cambria"/>
            </a:endParaRPr>
          </a:p>
          <a:p>
            <a:pPr indent="0" lvl="0" marL="0" rtl="0" algn="l">
              <a:lnSpc>
                <a:spcPct val="115000"/>
              </a:lnSpc>
              <a:spcBef>
                <a:spcPts val="1000"/>
              </a:spcBef>
              <a:spcAft>
                <a:spcPts val="0"/>
              </a:spcAft>
              <a:buNone/>
            </a:pPr>
            <a:r>
              <a:rPr lang="en-GB">
                <a:solidFill>
                  <a:schemeClr val="dk1"/>
                </a:solidFill>
                <a:latin typeface="Cambria"/>
                <a:ea typeface="Cambria"/>
                <a:cs typeface="Cambria"/>
                <a:sym typeface="Cambria"/>
              </a:rPr>
              <a:t>The goal of this project is to address the lack of current platforms available that can allow whiskey enthusiasts to truly dissect flavor origins beyond broad categories. The ultimate objective of this project is to innovate on existing platforms by leveraging detailed chemical analysis data, which will enable users to explore and match whiskeys through an advanced, interactive search feature. This feature will present complex data (such as flavor compounds) in an intuitive, user-friendly interface, emphasizing a deep dive into the sensory attributes of whiskey in a visually engaging manner.</a:t>
            </a:r>
            <a:endParaRPr>
              <a:solidFill>
                <a:schemeClr val="dk1"/>
              </a:solidFill>
              <a:latin typeface="Cambria"/>
              <a:ea typeface="Cambria"/>
              <a:cs typeface="Cambria"/>
              <a:sym typeface="Cambria"/>
            </a:endParaRPr>
          </a:p>
          <a:p>
            <a:pPr indent="0" lvl="0" marL="0" rtl="0" algn="l">
              <a:lnSpc>
                <a:spcPct val="115000"/>
              </a:lnSpc>
              <a:spcBef>
                <a:spcPts val="1000"/>
              </a:spcBef>
              <a:spcAft>
                <a:spcPts val="1000"/>
              </a:spcAft>
              <a:buClr>
                <a:schemeClr val="dk1"/>
              </a:buClr>
              <a:buSzPts val="1100"/>
              <a:buFont typeface="Arial"/>
              <a:buNone/>
            </a:pPr>
            <a:r>
              <a:t/>
            </a:r>
            <a:endParaRPr>
              <a:solidFill>
                <a:schemeClr val="dk1"/>
              </a:solidFill>
              <a:latin typeface="Cambria"/>
              <a:ea typeface="Cambria"/>
              <a:cs typeface="Cambria"/>
              <a:sym typeface="Cambr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f5fd258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f5fd258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IN-SCOPE:</a:t>
            </a:r>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Cambria"/>
                <a:ea typeface="Cambria"/>
                <a:cs typeface="Cambria"/>
                <a:sym typeface="Cambria"/>
              </a:rPr>
              <a:t>Radar graph; whiskey provided in dummy data; </a:t>
            </a:r>
            <a:endParaRPr/>
          </a:p>
          <a:p>
            <a:pPr indent="0" lvl="0" marL="0" rtl="0" algn="l">
              <a:spcBef>
                <a:spcPts val="1000"/>
              </a:spcBef>
              <a:spcAft>
                <a:spcPts val="0"/>
              </a:spcAft>
              <a:buNone/>
            </a:pPr>
            <a:r>
              <a:t/>
            </a:r>
            <a:endParaRPr/>
          </a:p>
          <a:p>
            <a:pPr indent="0" lvl="0" marL="0" rtl="0" algn="l">
              <a:spcBef>
                <a:spcPts val="0"/>
              </a:spcBef>
              <a:spcAft>
                <a:spcPts val="0"/>
              </a:spcAft>
              <a:buNone/>
            </a:pPr>
            <a:r>
              <a:rPr lang="en-GB"/>
              <a:t>OUT-SCOPE:</a:t>
            </a:r>
            <a:br>
              <a:rPr lang="en-GB"/>
            </a:br>
            <a:r>
              <a:rPr lang="en-GB">
                <a:solidFill>
                  <a:schemeClr val="dk1"/>
                </a:solidFill>
                <a:latin typeface="Cambria"/>
                <a:ea typeface="Cambria"/>
                <a:cs typeface="Cambria"/>
                <a:sym typeface="Cambria"/>
              </a:rPr>
              <a:t>Comment/discussion section; machine learning model to give recommendations; friends list; profile; login; ability to purchase whiskeys; ability to see price of whiskeys; like/dislike system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c8321d96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c8321d96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c8321d96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c8321d96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A04E"/>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412950" y="2083050"/>
            <a:ext cx="6331500" cy="9774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0" lang="en-GB" sz="5000">
                <a:latin typeface="Roboto Mono Medium"/>
                <a:ea typeface="Roboto Mono Medium"/>
                <a:cs typeface="Roboto Mono Medium"/>
                <a:sym typeface="Roboto Mono Medium"/>
              </a:rPr>
              <a:t>The Oracle</a:t>
            </a:r>
            <a:endParaRPr b="0" sz="5000">
              <a:latin typeface="Roboto Mono Medium"/>
              <a:ea typeface="Roboto Mono Medium"/>
              <a:cs typeface="Roboto Mono Medium"/>
              <a:sym typeface="Roboto Mon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Whiskey/flavour page</a:t>
            </a:r>
            <a:endParaRPr b="0">
              <a:latin typeface="Roboto Mono Medium"/>
              <a:ea typeface="Roboto Mono Medium"/>
              <a:cs typeface="Roboto Mono Medium"/>
              <a:sym typeface="Roboto Mono Medium"/>
            </a:endParaRPr>
          </a:p>
        </p:txBody>
      </p:sp>
      <p:pic>
        <p:nvPicPr>
          <p:cNvPr id="147" name="Google Shape;147;p22"/>
          <p:cNvPicPr preferRelativeResize="0"/>
          <p:nvPr/>
        </p:nvPicPr>
        <p:blipFill>
          <a:blip r:embed="rId3">
            <a:alphaModFix/>
          </a:blip>
          <a:stretch>
            <a:fillRect/>
          </a:stretch>
        </p:blipFill>
        <p:spPr>
          <a:xfrm>
            <a:off x="2075800" y="1178900"/>
            <a:ext cx="6436326" cy="3098724"/>
          </a:xfrm>
          <a:prstGeom prst="rect">
            <a:avLst/>
          </a:prstGeom>
          <a:noFill/>
          <a:ln>
            <a:noFill/>
          </a:ln>
        </p:spPr>
      </p:pic>
      <p:sp>
        <p:nvSpPr>
          <p:cNvPr id="148" name="Google Shape;148;p22"/>
          <p:cNvSpPr txBox="1"/>
          <p:nvPr/>
        </p:nvSpPr>
        <p:spPr>
          <a:xfrm>
            <a:off x="437675" y="0"/>
            <a:ext cx="12219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PC</a:t>
            </a:r>
            <a:endParaRPr sz="1800">
              <a:solidFill>
                <a:schemeClr val="dk2"/>
              </a:solidFill>
              <a:latin typeface="Lato"/>
              <a:ea typeface="Lato"/>
              <a:cs typeface="Lato"/>
              <a:sym typeface="Lato"/>
            </a:endParaRPr>
          </a:p>
        </p:txBody>
      </p:sp>
      <p:sp>
        <p:nvSpPr>
          <p:cNvPr id="149" name="Google Shape;149;p22"/>
          <p:cNvSpPr txBox="1"/>
          <p:nvPr/>
        </p:nvSpPr>
        <p:spPr>
          <a:xfrm>
            <a:off x="88625" y="1679763"/>
            <a:ext cx="1920000" cy="20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Navigation Bar</a:t>
            </a:r>
            <a:endParaRPr sz="18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n-GB" sz="1800">
                <a:solidFill>
                  <a:schemeClr val="dk2"/>
                </a:solidFill>
                <a:latin typeface="Lato"/>
                <a:ea typeface="Lato"/>
                <a:cs typeface="Lato"/>
                <a:sym typeface="Lato"/>
              </a:rPr>
              <a:t>Filter</a:t>
            </a:r>
            <a:endParaRPr sz="18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18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GB" sz="1800">
                <a:solidFill>
                  <a:schemeClr val="dk2"/>
                </a:solidFill>
                <a:latin typeface="Lato"/>
                <a:ea typeface="Lato"/>
                <a:cs typeface="Lato"/>
                <a:sym typeface="Lato"/>
              </a:rPr>
              <a:t>product content</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Bottle page</a:t>
            </a:r>
            <a:endParaRPr b="0">
              <a:latin typeface="Roboto Mono Medium"/>
              <a:ea typeface="Roboto Mono Medium"/>
              <a:cs typeface="Roboto Mono Medium"/>
              <a:sym typeface="Roboto Mono Medium"/>
            </a:endParaRPr>
          </a:p>
        </p:txBody>
      </p:sp>
      <p:pic>
        <p:nvPicPr>
          <p:cNvPr id="155" name="Google Shape;155;p23"/>
          <p:cNvPicPr preferRelativeResize="0"/>
          <p:nvPr/>
        </p:nvPicPr>
        <p:blipFill>
          <a:blip r:embed="rId3">
            <a:alphaModFix/>
          </a:blip>
          <a:stretch>
            <a:fillRect/>
          </a:stretch>
        </p:blipFill>
        <p:spPr>
          <a:xfrm>
            <a:off x="2458974" y="1266875"/>
            <a:ext cx="5507753" cy="3259474"/>
          </a:xfrm>
          <a:prstGeom prst="rect">
            <a:avLst/>
          </a:prstGeom>
          <a:noFill/>
          <a:ln>
            <a:noFill/>
          </a:ln>
        </p:spPr>
      </p:pic>
      <p:sp>
        <p:nvSpPr>
          <p:cNvPr id="156" name="Google Shape;156;p23"/>
          <p:cNvSpPr txBox="1"/>
          <p:nvPr/>
        </p:nvSpPr>
        <p:spPr>
          <a:xfrm>
            <a:off x="313025" y="42300"/>
            <a:ext cx="14211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Zhineng Gu</a:t>
            </a:r>
            <a:endParaRPr sz="1800">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Compound/flavour page</a:t>
            </a:r>
            <a:endParaRPr b="0">
              <a:latin typeface="Roboto Mono Medium"/>
              <a:ea typeface="Roboto Mono Medium"/>
              <a:cs typeface="Roboto Mono Medium"/>
              <a:sym typeface="Roboto Mono Medium"/>
            </a:endParaRPr>
          </a:p>
        </p:txBody>
      </p:sp>
      <p:pic>
        <p:nvPicPr>
          <p:cNvPr id="162" name="Google Shape;162;p24"/>
          <p:cNvPicPr preferRelativeResize="0"/>
          <p:nvPr/>
        </p:nvPicPr>
        <p:blipFill>
          <a:blip r:embed="rId3">
            <a:alphaModFix/>
          </a:blip>
          <a:stretch>
            <a:fillRect/>
          </a:stretch>
        </p:blipFill>
        <p:spPr>
          <a:xfrm>
            <a:off x="2451726" y="1373200"/>
            <a:ext cx="5466726" cy="3189825"/>
          </a:xfrm>
          <a:prstGeom prst="rect">
            <a:avLst/>
          </a:prstGeom>
          <a:noFill/>
          <a:ln>
            <a:noFill/>
          </a:ln>
        </p:spPr>
      </p:pic>
      <p:sp>
        <p:nvSpPr>
          <p:cNvPr id="163" name="Google Shape;163;p24"/>
          <p:cNvSpPr txBox="1"/>
          <p:nvPr/>
        </p:nvSpPr>
        <p:spPr>
          <a:xfrm>
            <a:off x="240250" y="60075"/>
            <a:ext cx="11328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Jiahui</a:t>
            </a:r>
            <a:endParaRPr sz="1800">
              <a:solidFill>
                <a:schemeClr val="dk2"/>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Solutions architecture</a:t>
            </a:r>
            <a:endParaRPr b="0">
              <a:latin typeface="Roboto Mono Medium"/>
              <a:ea typeface="Roboto Mono Medium"/>
              <a:cs typeface="Roboto Mono Medium"/>
              <a:sym typeface="Roboto Mono Medium"/>
            </a:endParaRPr>
          </a:p>
        </p:txBody>
      </p:sp>
      <p:pic>
        <p:nvPicPr>
          <p:cNvPr id="169" name="Google Shape;169;p25"/>
          <p:cNvPicPr preferRelativeResize="0"/>
          <p:nvPr/>
        </p:nvPicPr>
        <p:blipFill>
          <a:blip r:embed="rId3">
            <a:alphaModFix/>
          </a:blip>
          <a:stretch>
            <a:fillRect/>
          </a:stretch>
        </p:blipFill>
        <p:spPr>
          <a:xfrm>
            <a:off x="894412" y="1156225"/>
            <a:ext cx="7355174" cy="3881500"/>
          </a:xfrm>
          <a:prstGeom prst="rect">
            <a:avLst/>
          </a:prstGeom>
          <a:noFill/>
          <a:ln>
            <a:noFill/>
          </a:ln>
        </p:spPr>
      </p:pic>
      <p:sp>
        <p:nvSpPr>
          <p:cNvPr id="170" name="Google Shape;170;p25"/>
          <p:cNvSpPr txBox="1"/>
          <p:nvPr/>
        </p:nvSpPr>
        <p:spPr>
          <a:xfrm>
            <a:off x="359375" y="0"/>
            <a:ext cx="12351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NICK</a:t>
            </a:r>
            <a:endParaRPr sz="1800">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Demonstration</a:t>
            </a:r>
            <a:endParaRPr b="0">
              <a:latin typeface="Roboto Mono Medium"/>
              <a:ea typeface="Roboto Mono Medium"/>
              <a:cs typeface="Roboto Mono Medium"/>
              <a:sym typeface="Roboto Mon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TEAM OVERVIEW</a:t>
            </a:r>
            <a:endParaRPr b="0">
              <a:latin typeface="Roboto Mono Medium"/>
              <a:ea typeface="Roboto Mono Medium"/>
              <a:cs typeface="Roboto Mono Medium"/>
              <a:sym typeface="Roboto Mono Medium"/>
            </a:endParaRPr>
          </a:p>
        </p:txBody>
      </p:sp>
      <p:sp>
        <p:nvSpPr>
          <p:cNvPr id="78" name="Google Shape;78;p14"/>
          <p:cNvSpPr txBox="1"/>
          <p:nvPr>
            <p:ph idx="1" type="body"/>
          </p:nvPr>
        </p:nvSpPr>
        <p:spPr>
          <a:xfrm>
            <a:off x="2492362" y="1408801"/>
            <a:ext cx="6321600" cy="3002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GB">
                <a:latin typeface="Roboto Mono"/>
                <a:ea typeface="Roboto Mono"/>
                <a:cs typeface="Roboto Mono"/>
                <a:sym typeface="Roboto Mono"/>
              </a:rPr>
              <a:t>Nicholas Solomos (Team Lead) - 24429488</a:t>
            </a:r>
            <a:endParaRPr b="1">
              <a:latin typeface="Roboto Mono"/>
              <a:ea typeface="Roboto Mono"/>
              <a:cs typeface="Roboto Mono"/>
              <a:sym typeface="Roboto Mono"/>
            </a:endParaRPr>
          </a:p>
          <a:p>
            <a:pPr indent="0" lvl="0" marL="0" rtl="0" algn="l">
              <a:spcBef>
                <a:spcPts val="1200"/>
              </a:spcBef>
              <a:spcAft>
                <a:spcPts val="0"/>
              </a:spcAft>
              <a:buNone/>
            </a:pPr>
            <a:r>
              <a:rPr b="1" lang="en-GB">
                <a:latin typeface="Roboto Mono"/>
                <a:ea typeface="Roboto Mono"/>
                <a:cs typeface="Roboto Mono"/>
                <a:sym typeface="Roboto Mono"/>
              </a:rPr>
              <a:t>Clement Dai (UI/UX Developer) - 12934992</a:t>
            </a:r>
            <a:endParaRPr b="1">
              <a:latin typeface="Roboto Mono"/>
              <a:ea typeface="Roboto Mono"/>
              <a:cs typeface="Roboto Mono"/>
              <a:sym typeface="Roboto Mono"/>
            </a:endParaRPr>
          </a:p>
          <a:p>
            <a:pPr indent="0" lvl="0" marL="0" rtl="0" algn="l">
              <a:spcBef>
                <a:spcPts val="1200"/>
              </a:spcBef>
              <a:spcAft>
                <a:spcPts val="0"/>
              </a:spcAft>
              <a:buNone/>
            </a:pPr>
            <a:r>
              <a:rPr b="1" lang="en-GB">
                <a:latin typeface="Roboto Mono"/>
                <a:ea typeface="Roboto Mono"/>
                <a:cs typeface="Roboto Mono"/>
                <a:sym typeface="Roboto Mono"/>
              </a:rPr>
              <a:t>Ramon Tovar (Frontend Developer) - 12918761</a:t>
            </a:r>
            <a:endParaRPr b="1">
              <a:latin typeface="Roboto Mono"/>
              <a:ea typeface="Roboto Mono"/>
              <a:cs typeface="Roboto Mono"/>
              <a:sym typeface="Roboto Mono"/>
            </a:endParaRPr>
          </a:p>
          <a:p>
            <a:pPr indent="0" lvl="0" marL="0" rtl="0" algn="l">
              <a:spcBef>
                <a:spcPts val="1200"/>
              </a:spcBef>
              <a:spcAft>
                <a:spcPts val="0"/>
              </a:spcAft>
              <a:buNone/>
            </a:pPr>
            <a:r>
              <a:rPr b="1" lang="en-GB">
                <a:latin typeface="Roboto Mono"/>
                <a:ea typeface="Roboto Mono"/>
                <a:cs typeface="Roboto Mono"/>
                <a:sym typeface="Roboto Mono"/>
              </a:rPr>
              <a:t>Peicheng Guo (Tester/QA </a:t>
            </a:r>
            <a:r>
              <a:rPr b="1" lang="en-GB">
                <a:latin typeface="Roboto Mono"/>
                <a:ea typeface="Roboto Mono"/>
                <a:cs typeface="Roboto Mono"/>
                <a:sym typeface="Roboto Mono"/>
              </a:rPr>
              <a:t>and </a:t>
            </a:r>
            <a:r>
              <a:rPr b="1" lang="en-GB">
                <a:latin typeface="Roboto Mono"/>
                <a:ea typeface="Roboto Mono"/>
                <a:cs typeface="Roboto Mono"/>
                <a:sym typeface="Roboto Mono"/>
              </a:rPr>
              <a:t>Business Analyst</a:t>
            </a:r>
            <a:r>
              <a:rPr b="1" lang="en-GB">
                <a:latin typeface="Roboto Mono"/>
                <a:ea typeface="Roboto Mono"/>
                <a:cs typeface="Roboto Mono"/>
                <a:sym typeface="Roboto Mono"/>
              </a:rPr>
              <a:t>) - 13755020</a:t>
            </a:r>
            <a:endParaRPr b="1">
              <a:latin typeface="Roboto Mono"/>
              <a:ea typeface="Roboto Mono"/>
              <a:cs typeface="Roboto Mono"/>
              <a:sym typeface="Roboto Mono"/>
            </a:endParaRPr>
          </a:p>
          <a:p>
            <a:pPr indent="0" lvl="0" marL="0" rtl="0" algn="l">
              <a:spcBef>
                <a:spcPts val="1200"/>
              </a:spcBef>
              <a:spcAft>
                <a:spcPts val="0"/>
              </a:spcAft>
              <a:buNone/>
            </a:pPr>
            <a:r>
              <a:rPr b="1" lang="en-GB">
                <a:latin typeface="Roboto Mono"/>
                <a:ea typeface="Roboto Mono"/>
                <a:cs typeface="Roboto Mono"/>
                <a:sym typeface="Roboto Mono"/>
              </a:rPr>
              <a:t>Jiguang Wen (Backend Developer) - 14347328</a:t>
            </a:r>
            <a:endParaRPr b="1">
              <a:latin typeface="Roboto Mono"/>
              <a:ea typeface="Roboto Mono"/>
              <a:cs typeface="Roboto Mono"/>
              <a:sym typeface="Roboto Mono"/>
            </a:endParaRPr>
          </a:p>
          <a:p>
            <a:pPr indent="0" lvl="0" marL="0" rtl="0" algn="l">
              <a:spcBef>
                <a:spcPts val="1200"/>
              </a:spcBef>
              <a:spcAft>
                <a:spcPts val="0"/>
              </a:spcAft>
              <a:buNone/>
            </a:pPr>
            <a:r>
              <a:rPr b="1" lang="en-GB">
                <a:latin typeface="Roboto Mono"/>
                <a:ea typeface="Roboto Mono"/>
                <a:cs typeface="Roboto Mono"/>
                <a:sym typeface="Roboto Mono"/>
              </a:rPr>
              <a:t>Jiahui Su (Backend Developer) - 13720798</a:t>
            </a:r>
            <a:endParaRPr b="1">
              <a:latin typeface="Roboto Mono"/>
              <a:ea typeface="Roboto Mono"/>
              <a:cs typeface="Roboto Mono"/>
              <a:sym typeface="Roboto Mono"/>
            </a:endParaRPr>
          </a:p>
          <a:p>
            <a:pPr indent="0" lvl="0" marL="0" rtl="0" algn="l">
              <a:spcBef>
                <a:spcPts val="1200"/>
              </a:spcBef>
              <a:spcAft>
                <a:spcPts val="1200"/>
              </a:spcAft>
              <a:buNone/>
            </a:pPr>
            <a:r>
              <a:rPr b="1" lang="en-GB">
                <a:latin typeface="Roboto Mono"/>
                <a:ea typeface="Roboto Mono"/>
                <a:cs typeface="Roboto Mono"/>
                <a:sym typeface="Roboto Mono"/>
              </a:rPr>
              <a:t>Zhiheng Gu (Business Analyst </a:t>
            </a:r>
            <a:r>
              <a:rPr b="1" lang="en-GB">
                <a:latin typeface="Roboto Mono"/>
                <a:ea typeface="Roboto Mono"/>
                <a:cs typeface="Roboto Mono"/>
                <a:sym typeface="Roboto Mono"/>
              </a:rPr>
              <a:t>and </a:t>
            </a:r>
            <a:r>
              <a:rPr b="1" lang="en-GB">
                <a:latin typeface="Roboto Mono"/>
                <a:ea typeface="Roboto Mono"/>
                <a:cs typeface="Roboto Mono"/>
                <a:sym typeface="Roboto Mono"/>
              </a:rPr>
              <a:t>Tester/QA</a:t>
            </a:r>
            <a:r>
              <a:rPr b="1" lang="en-GB">
                <a:latin typeface="Roboto Mono"/>
                <a:ea typeface="Roboto Mono"/>
                <a:cs typeface="Roboto Mono"/>
                <a:sym typeface="Roboto Mono"/>
              </a:rPr>
              <a:t>) - 24901353</a:t>
            </a:r>
            <a:endParaRPr b="1">
              <a:latin typeface="Roboto Mono"/>
              <a:ea typeface="Roboto Mono"/>
              <a:cs typeface="Roboto Mono"/>
              <a:sym typeface="Roboto Mono"/>
            </a:endParaRPr>
          </a:p>
        </p:txBody>
      </p:sp>
      <p:pic>
        <p:nvPicPr>
          <p:cNvPr id="79" name="Google Shape;79;p14"/>
          <p:cNvPicPr preferRelativeResize="0"/>
          <p:nvPr/>
        </p:nvPicPr>
        <p:blipFill>
          <a:blip r:embed="rId3">
            <a:alphaModFix/>
          </a:blip>
          <a:stretch>
            <a:fillRect/>
          </a:stretch>
        </p:blipFill>
        <p:spPr>
          <a:xfrm>
            <a:off x="6975" y="1163513"/>
            <a:ext cx="2400249" cy="3294623"/>
          </a:xfrm>
          <a:prstGeom prst="rect">
            <a:avLst/>
          </a:prstGeom>
          <a:noFill/>
          <a:ln>
            <a:noFill/>
          </a:ln>
        </p:spPr>
      </p:pic>
      <p:sp>
        <p:nvSpPr>
          <p:cNvPr id="80" name="Google Shape;80;p14"/>
          <p:cNvSpPr txBox="1"/>
          <p:nvPr/>
        </p:nvSpPr>
        <p:spPr>
          <a:xfrm>
            <a:off x="359375" y="0"/>
            <a:ext cx="35064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Everyone introduce themselves</a:t>
            </a:r>
            <a:endParaRPr sz="1800">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0" y="2571750"/>
            <a:ext cx="2988755" cy="2134825"/>
          </a:xfrm>
          <a:prstGeom prst="rect">
            <a:avLst/>
          </a:prstGeom>
          <a:noFill/>
          <a:ln>
            <a:noFill/>
          </a:ln>
        </p:spPr>
      </p:pic>
      <p:sp>
        <p:nvSpPr>
          <p:cNvPr id="86" name="Google Shape;86;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Problem statement</a:t>
            </a:r>
            <a:endParaRPr b="0">
              <a:latin typeface="Roboto Mono Medium"/>
              <a:ea typeface="Roboto Mono Medium"/>
              <a:cs typeface="Roboto Mono Medium"/>
              <a:sym typeface="Roboto Mono Medium"/>
            </a:endParaRPr>
          </a:p>
        </p:txBody>
      </p:sp>
      <p:sp>
        <p:nvSpPr>
          <p:cNvPr id="87" name="Google Shape;87;p15"/>
          <p:cNvSpPr txBox="1"/>
          <p:nvPr>
            <p:ph idx="1" type="body"/>
          </p:nvPr>
        </p:nvSpPr>
        <p:spPr>
          <a:xfrm>
            <a:off x="2438725" y="1211350"/>
            <a:ext cx="6321600" cy="3291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Roboto Mono"/>
              <a:buChar char="●"/>
            </a:pPr>
            <a:r>
              <a:rPr lang="en-GB">
                <a:latin typeface="Roboto Mono"/>
                <a:ea typeface="Roboto Mono"/>
                <a:cs typeface="Roboto Mono"/>
                <a:sym typeface="Roboto Mono"/>
              </a:rPr>
              <a:t>There are too many whiskeys to review.</a:t>
            </a:r>
            <a:endParaRPr>
              <a:latin typeface="Roboto Mono"/>
              <a:ea typeface="Roboto Mono"/>
              <a:cs typeface="Roboto Mono"/>
              <a:sym typeface="Roboto Mono"/>
            </a:endParaRPr>
          </a:p>
          <a:p>
            <a:pPr indent="-342900" lvl="0" marL="457200" rtl="0" algn="l">
              <a:lnSpc>
                <a:spcPct val="150000"/>
              </a:lnSpc>
              <a:spcBef>
                <a:spcPts val="0"/>
              </a:spcBef>
              <a:spcAft>
                <a:spcPts val="0"/>
              </a:spcAft>
              <a:buSzPts val="1800"/>
              <a:buFont typeface="Roboto Mono"/>
              <a:buChar char="●"/>
            </a:pPr>
            <a:r>
              <a:rPr lang="en-GB">
                <a:latin typeface="Roboto Mono"/>
                <a:ea typeface="Roboto Mono"/>
                <a:cs typeface="Roboto Mono"/>
                <a:sym typeface="Roboto Mono"/>
              </a:rPr>
              <a:t>Each review is inherently subjective.</a:t>
            </a:r>
            <a:endParaRPr>
              <a:latin typeface="Roboto Mono"/>
              <a:ea typeface="Roboto Mono"/>
              <a:cs typeface="Roboto Mono"/>
              <a:sym typeface="Roboto Mono"/>
            </a:endParaRPr>
          </a:p>
          <a:p>
            <a:pPr indent="-342900" lvl="0" marL="457200" rtl="0" algn="l">
              <a:lnSpc>
                <a:spcPct val="150000"/>
              </a:lnSpc>
              <a:spcBef>
                <a:spcPts val="0"/>
              </a:spcBef>
              <a:spcAft>
                <a:spcPts val="0"/>
              </a:spcAft>
              <a:buSzPts val="1800"/>
              <a:buFont typeface="Roboto Mono"/>
              <a:buChar char="●"/>
            </a:pPr>
            <a:r>
              <a:rPr lang="en-GB">
                <a:latin typeface="Roboto Mono"/>
                <a:ea typeface="Roboto Mono"/>
                <a:cs typeface="Roboto Mono"/>
                <a:sym typeface="Roboto Mono"/>
              </a:rPr>
              <a:t>Let’s create a platform where we can find and review </a:t>
            </a:r>
            <a:r>
              <a:rPr lang="en-GB">
                <a:latin typeface="Roboto Mono"/>
                <a:ea typeface="Roboto Mono"/>
                <a:cs typeface="Roboto Mono"/>
                <a:sym typeface="Roboto Mono"/>
              </a:rPr>
              <a:t>whiskeys</a:t>
            </a:r>
            <a:r>
              <a:rPr lang="en-GB">
                <a:latin typeface="Roboto Mono"/>
                <a:ea typeface="Roboto Mono"/>
                <a:cs typeface="Roboto Mono"/>
                <a:sym typeface="Roboto Mono"/>
              </a:rPr>
              <a:t> based on their molecular structure and accompanying flavour notes.</a:t>
            </a:r>
            <a:endParaRPr>
              <a:latin typeface="Roboto Mono"/>
              <a:ea typeface="Roboto Mono"/>
              <a:cs typeface="Roboto Mono"/>
              <a:sym typeface="Roboto Mono"/>
            </a:endParaRPr>
          </a:p>
          <a:p>
            <a:pPr indent="0" lvl="0" marL="0" rtl="0" algn="l">
              <a:spcBef>
                <a:spcPts val="1200"/>
              </a:spcBef>
              <a:spcAft>
                <a:spcPts val="1200"/>
              </a:spcAft>
              <a:buClr>
                <a:schemeClr val="dk1"/>
              </a:buClr>
              <a:buSzPts val="1100"/>
              <a:buFont typeface="Arial"/>
              <a:buNone/>
            </a:pPr>
            <a:r>
              <a:t/>
            </a:r>
            <a:endParaRPr/>
          </a:p>
        </p:txBody>
      </p:sp>
      <p:sp>
        <p:nvSpPr>
          <p:cNvPr id="88" name="Google Shape;88;p15"/>
          <p:cNvSpPr txBox="1"/>
          <p:nvPr/>
        </p:nvSpPr>
        <p:spPr>
          <a:xfrm>
            <a:off x="359375" y="0"/>
            <a:ext cx="12351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NICK</a:t>
            </a:r>
            <a:endParaRPr sz="1800">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6"/>
          <p:cNvPicPr preferRelativeResize="0"/>
          <p:nvPr/>
        </p:nvPicPr>
        <p:blipFill rotWithShape="1">
          <a:blip r:embed="rId3">
            <a:alphaModFix/>
          </a:blip>
          <a:srcRect b="7910" l="4956" r="5582" t="0"/>
          <a:stretch/>
        </p:blipFill>
        <p:spPr>
          <a:xfrm>
            <a:off x="78650" y="2874975"/>
            <a:ext cx="2848750" cy="1832650"/>
          </a:xfrm>
          <a:prstGeom prst="rect">
            <a:avLst/>
          </a:prstGeom>
          <a:noFill/>
          <a:ln>
            <a:noFill/>
          </a:ln>
        </p:spPr>
      </p:pic>
      <p:sp>
        <p:nvSpPr>
          <p:cNvPr id="94" name="Google Shape;94;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What’s the solution?</a:t>
            </a:r>
            <a:endParaRPr b="0">
              <a:latin typeface="Roboto Mono Medium"/>
              <a:ea typeface="Roboto Mono Medium"/>
              <a:cs typeface="Roboto Mono Medium"/>
              <a:sym typeface="Roboto Mono Medium"/>
            </a:endParaRPr>
          </a:p>
        </p:txBody>
      </p:sp>
      <p:sp>
        <p:nvSpPr>
          <p:cNvPr id="95" name="Google Shape;95;p16"/>
          <p:cNvSpPr txBox="1"/>
          <p:nvPr>
            <p:ph idx="1" type="body"/>
          </p:nvPr>
        </p:nvSpPr>
        <p:spPr>
          <a:xfrm>
            <a:off x="2438725" y="1211350"/>
            <a:ext cx="6321600" cy="3291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Roboto Mono"/>
              <a:buChar char="●"/>
            </a:pPr>
            <a:r>
              <a:rPr lang="en-GB">
                <a:latin typeface="Roboto Mono"/>
                <a:ea typeface="Roboto Mono"/>
                <a:cs typeface="Roboto Mono"/>
                <a:sym typeface="Roboto Mono"/>
              </a:rPr>
              <a:t>A platform for whiskey enthusiasts.</a:t>
            </a:r>
            <a:endParaRPr>
              <a:latin typeface="Roboto Mono"/>
              <a:ea typeface="Roboto Mono"/>
              <a:cs typeface="Roboto Mono"/>
              <a:sym typeface="Roboto Mono"/>
            </a:endParaRPr>
          </a:p>
          <a:p>
            <a:pPr indent="-342900" lvl="0" marL="457200" rtl="0" algn="l">
              <a:lnSpc>
                <a:spcPct val="150000"/>
              </a:lnSpc>
              <a:spcBef>
                <a:spcPts val="0"/>
              </a:spcBef>
              <a:spcAft>
                <a:spcPts val="0"/>
              </a:spcAft>
              <a:buSzPts val="1800"/>
              <a:buFont typeface="Roboto Mono"/>
              <a:buChar char="●"/>
            </a:pPr>
            <a:r>
              <a:rPr lang="en-GB">
                <a:latin typeface="Roboto Mono"/>
                <a:ea typeface="Roboto Mono"/>
                <a:cs typeface="Roboto Mono"/>
                <a:sym typeface="Roboto Mono"/>
              </a:rPr>
              <a:t>The ability to filter whiskeys based on region, flavour, brand, and compound flavour notes.</a:t>
            </a:r>
            <a:endParaRPr>
              <a:latin typeface="Roboto Mono"/>
              <a:ea typeface="Roboto Mono"/>
              <a:cs typeface="Roboto Mono"/>
              <a:sym typeface="Roboto Mono"/>
            </a:endParaRPr>
          </a:p>
          <a:p>
            <a:pPr indent="-342900" lvl="0" marL="457200" rtl="0" algn="l">
              <a:lnSpc>
                <a:spcPct val="150000"/>
              </a:lnSpc>
              <a:spcBef>
                <a:spcPts val="0"/>
              </a:spcBef>
              <a:spcAft>
                <a:spcPts val="0"/>
              </a:spcAft>
              <a:buSzPts val="1800"/>
              <a:buFont typeface="Roboto Mono"/>
              <a:buChar char="●"/>
            </a:pPr>
            <a:r>
              <a:rPr lang="en-GB">
                <a:latin typeface="Roboto Mono"/>
                <a:ea typeface="Roboto Mono"/>
                <a:cs typeface="Roboto Mono"/>
                <a:sym typeface="Roboto Mono"/>
              </a:rPr>
              <a:t>Visualise the strength of flavour notes.</a:t>
            </a:r>
            <a:endParaRPr>
              <a:latin typeface="Roboto Mono"/>
              <a:ea typeface="Roboto Mono"/>
              <a:cs typeface="Roboto Mono"/>
              <a:sym typeface="Roboto Mono"/>
            </a:endParaRPr>
          </a:p>
          <a:p>
            <a:pPr indent="0" lvl="0" marL="0" rtl="0" algn="l">
              <a:spcBef>
                <a:spcPts val="1200"/>
              </a:spcBef>
              <a:spcAft>
                <a:spcPts val="1200"/>
              </a:spcAft>
              <a:buClr>
                <a:schemeClr val="dk1"/>
              </a:buClr>
              <a:buSzPts val="1100"/>
              <a:buFont typeface="Arial"/>
              <a:buNone/>
            </a:pPr>
            <a:r>
              <a:t/>
            </a:r>
            <a:endParaRPr/>
          </a:p>
        </p:txBody>
      </p:sp>
      <p:sp>
        <p:nvSpPr>
          <p:cNvPr id="96" name="Google Shape;96;p16"/>
          <p:cNvSpPr txBox="1"/>
          <p:nvPr/>
        </p:nvSpPr>
        <p:spPr>
          <a:xfrm>
            <a:off x="359375" y="0"/>
            <a:ext cx="12351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NICK</a:t>
            </a:r>
            <a:endParaRPr sz="1800">
              <a:solidFill>
                <a:schemeClr val="dk2"/>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2455850" y="5523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Technical stack</a:t>
            </a:r>
            <a:endParaRPr b="0">
              <a:latin typeface="Roboto Mono Medium"/>
              <a:ea typeface="Roboto Mono Medium"/>
              <a:cs typeface="Roboto Mono Medium"/>
              <a:sym typeface="Roboto Mono Medium"/>
            </a:endParaRPr>
          </a:p>
        </p:txBody>
      </p:sp>
      <p:sp>
        <p:nvSpPr>
          <p:cNvPr id="102" name="Google Shape;102;p17"/>
          <p:cNvSpPr txBox="1"/>
          <p:nvPr/>
        </p:nvSpPr>
        <p:spPr>
          <a:xfrm>
            <a:off x="359375" y="0"/>
            <a:ext cx="12351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Ramon</a:t>
            </a:r>
            <a:endParaRPr sz="1800">
              <a:solidFill>
                <a:schemeClr val="dk2"/>
              </a:solidFill>
              <a:latin typeface="Lato"/>
              <a:ea typeface="Lato"/>
              <a:cs typeface="Lato"/>
              <a:sym typeface="Lato"/>
            </a:endParaRPr>
          </a:p>
        </p:txBody>
      </p:sp>
      <p:pic>
        <p:nvPicPr>
          <p:cNvPr id="103" name="Google Shape;103;p17"/>
          <p:cNvPicPr preferRelativeResize="0"/>
          <p:nvPr/>
        </p:nvPicPr>
        <p:blipFill rotWithShape="1">
          <a:blip r:embed="rId3">
            <a:alphaModFix/>
          </a:blip>
          <a:srcRect b="9844" l="0" r="0" t="0"/>
          <a:stretch/>
        </p:blipFill>
        <p:spPr>
          <a:xfrm>
            <a:off x="625875" y="3415700"/>
            <a:ext cx="1018575" cy="1120624"/>
          </a:xfrm>
          <a:prstGeom prst="rect">
            <a:avLst/>
          </a:prstGeom>
          <a:noFill/>
          <a:ln>
            <a:noFill/>
          </a:ln>
        </p:spPr>
      </p:pic>
      <p:pic>
        <p:nvPicPr>
          <p:cNvPr id="104" name="Google Shape;104;p17"/>
          <p:cNvPicPr preferRelativeResize="0"/>
          <p:nvPr/>
        </p:nvPicPr>
        <p:blipFill>
          <a:blip r:embed="rId4">
            <a:alphaModFix/>
          </a:blip>
          <a:stretch>
            <a:fillRect/>
          </a:stretch>
        </p:blipFill>
        <p:spPr>
          <a:xfrm>
            <a:off x="206675" y="545788"/>
            <a:ext cx="2095450" cy="1908197"/>
          </a:xfrm>
          <a:prstGeom prst="rect">
            <a:avLst/>
          </a:prstGeom>
          <a:noFill/>
          <a:ln>
            <a:noFill/>
          </a:ln>
        </p:spPr>
      </p:pic>
      <p:pic>
        <p:nvPicPr>
          <p:cNvPr id="105" name="Google Shape;105;p17"/>
          <p:cNvPicPr preferRelativeResize="0"/>
          <p:nvPr/>
        </p:nvPicPr>
        <p:blipFill>
          <a:blip r:embed="rId5">
            <a:alphaModFix/>
          </a:blip>
          <a:stretch>
            <a:fillRect/>
          </a:stretch>
        </p:blipFill>
        <p:spPr>
          <a:xfrm>
            <a:off x="1348338" y="2647950"/>
            <a:ext cx="972725" cy="972725"/>
          </a:xfrm>
          <a:prstGeom prst="rect">
            <a:avLst/>
          </a:prstGeom>
          <a:noFill/>
          <a:ln>
            <a:noFill/>
          </a:ln>
        </p:spPr>
      </p:pic>
      <p:pic>
        <p:nvPicPr>
          <p:cNvPr id="106" name="Google Shape;106;p17"/>
          <p:cNvPicPr preferRelativeResize="0"/>
          <p:nvPr/>
        </p:nvPicPr>
        <p:blipFill>
          <a:blip r:embed="rId6">
            <a:alphaModFix/>
          </a:blip>
          <a:stretch>
            <a:fillRect/>
          </a:stretch>
        </p:blipFill>
        <p:spPr>
          <a:xfrm>
            <a:off x="104501" y="2418376"/>
            <a:ext cx="1243850" cy="1243850"/>
          </a:xfrm>
          <a:prstGeom prst="rect">
            <a:avLst/>
          </a:prstGeom>
          <a:noFill/>
          <a:ln>
            <a:noFill/>
          </a:ln>
        </p:spPr>
      </p:pic>
      <p:pic>
        <p:nvPicPr>
          <p:cNvPr id="107" name="Google Shape;107;p17"/>
          <p:cNvPicPr preferRelativeResize="0"/>
          <p:nvPr/>
        </p:nvPicPr>
        <p:blipFill>
          <a:blip r:embed="rId7">
            <a:alphaModFix/>
          </a:blip>
          <a:stretch>
            <a:fillRect/>
          </a:stretch>
        </p:blipFill>
        <p:spPr>
          <a:xfrm>
            <a:off x="2886150" y="3338413"/>
            <a:ext cx="2161699" cy="1275200"/>
          </a:xfrm>
          <a:prstGeom prst="rect">
            <a:avLst/>
          </a:prstGeom>
          <a:noFill/>
          <a:ln>
            <a:noFill/>
          </a:ln>
        </p:spPr>
      </p:pic>
      <p:pic>
        <p:nvPicPr>
          <p:cNvPr id="108" name="Google Shape;108;p17"/>
          <p:cNvPicPr preferRelativeResize="0"/>
          <p:nvPr/>
        </p:nvPicPr>
        <p:blipFill>
          <a:blip r:embed="rId8">
            <a:alphaModFix/>
          </a:blip>
          <a:stretch>
            <a:fillRect/>
          </a:stretch>
        </p:blipFill>
        <p:spPr>
          <a:xfrm>
            <a:off x="6004750" y="3473364"/>
            <a:ext cx="2161700" cy="1005297"/>
          </a:xfrm>
          <a:prstGeom prst="rect">
            <a:avLst/>
          </a:prstGeom>
          <a:noFill/>
          <a:ln>
            <a:noFill/>
          </a:ln>
        </p:spPr>
      </p:pic>
      <p:graphicFrame>
        <p:nvGraphicFramePr>
          <p:cNvPr id="109" name="Google Shape;109;p17"/>
          <p:cNvGraphicFramePr/>
          <p:nvPr/>
        </p:nvGraphicFramePr>
        <p:xfrm>
          <a:off x="2455850" y="1187700"/>
          <a:ext cx="3000000" cy="3000000"/>
        </p:xfrm>
        <a:graphic>
          <a:graphicData uri="http://schemas.openxmlformats.org/drawingml/2006/table">
            <a:tbl>
              <a:tblPr>
                <a:noFill/>
                <a:tableStyleId>{4980F55F-C8E2-4614-AF94-4916ECB54015}</a:tableStyleId>
              </a:tblPr>
              <a:tblGrid>
                <a:gridCol w="3034200"/>
                <a:gridCol w="3034200"/>
              </a:tblGrid>
              <a:tr h="381000">
                <a:tc>
                  <a:txBody>
                    <a:bodyPr/>
                    <a:lstStyle/>
                    <a:p>
                      <a:pPr indent="0" lvl="0" marL="0" rtl="0" algn="l">
                        <a:spcBef>
                          <a:spcPts val="0"/>
                        </a:spcBef>
                        <a:spcAft>
                          <a:spcPts val="0"/>
                        </a:spcAft>
                        <a:buNone/>
                      </a:pPr>
                      <a:r>
                        <a:rPr b="1" lang="en-GB"/>
                        <a:t>Language</a:t>
                      </a:r>
                      <a:endParaRPr b="1"/>
                    </a:p>
                  </a:txBody>
                  <a:tcPr marT="91425" marB="91425" marR="91425" marL="91425"/>
                </a:tc>
                <a:tc>
                  <a:txBody>
                    <a:bodyPr/>
                    <a:lstStyle/>
                    <a:p>
                      <a:pPr indent="0" lvl="0" marL="0" rtl="0" algn="l">
                        <a:spcBef>
                          <a:spcPts val="0"/>
                        </a:spcBef>
                        <a:spcAft>
                          <a:spcPts val="0"/>
                        </a:spcAft>
                        <a:buNone/>
                      </a:pPr>
                      <a:r>
                        <a:rPr lang="en-GB"/>
                        <a:t>JavaScript, SQL, Python</a:t>
                      </a:r>
                      <a:endParaRPr/>
                    </a:p>
                  </a:txBody>
                  <a:tcPr marT="91425" marB="91425" marR="91425" marL="91425"/>
                </a:tc>
              </a:tr>
              <a:tr h="381000">
                <a:tc>
                  <a:txBody>
                    <a:bodyPr/>
                    <a:lstStyle/>
                    <a:p>
                      <a:pPr indent="0" lvl="0" marL="0" rtl="0" algn="l">
                        <a:spcBef>
                          <a:spcPts val="0"/>
                        </a:spcBef>
                        <a:spcAft>
                          <a:spcPts val="0"/>
                        </a:spcAft>
                        <a:buNone/>
                      </a:pPr>
                      <a:r>
                        <a:rPr b="1" lang="en-GB"/>
                        <a:t>Framework(s) and Libraries</a:t>
                      </a:r>
                      <a:endParaRPr b="1"/>
                    </a:p>
                  </a:txBody>
                  <a:tcPr marT="91425" marB="91425" marR="91425" marL="91425"/>
                </a:tc>
                <a:tc>
                  <a:txBody>
                    <a:bodyPr/>
                    <a:lstStyle/>
                    <a:p>
                      <a:pPr indent="0" lvl="0" marL="0" rtl="0" algn="l">
                        <a:spcBef>
                          <a:spcPts val="0"/>
                        </a:spcBef>
                        <a:spcAft>
                          <a:spcPts val="0"/>
                        </a:spcAft>
                        <a:buNone/>
                      </a:pPr>
                      <a:r>
                        <a:rPr lang="en-GB"/>
                        <a:t>React, Chart.js, Vite, Django</a:t>
                      </a:r>
                      <a:endParaRPr/>
                    </a:p>
                  </a:txBody>
                  <a:tcPr marT="91425" marB="91425" marR="91425" marL="91425"/>
                </a:tc>
              </a:tr>
              <a:tr h="381000">
                <a:tc>
                  <a:txBody>
                    <a:bodyPr/>
                    <a:lstStyle/>
                    <a:p>
                      <a:pPr indent="0" lvl="0" marL="0" rtl="0" algn="l">
                        <a:spcBef>
                          <a:spcPts val="0"/>
                        </a:spcBef>
                        <a:spcAft>
                          <a:spcPts val="0"/>
                        </a:spcAft>
                        <a:buNone/>
                      </a:pPr>
                      <a:r>
                        <a:rPr b="1" lang="en-GB"/>
                        <a:t>Communication</a:t>
                      </a:r>
                      <a:endParaRPr b="1"/>
                    </a:p>
                  </a:txBody>
                  <a:tcPr marT="91425" marB="91425" marR="91425" marL="91425"/>
                </a:tc>
                <a:tc>
                  <a:txBody>
                    <a:bodyPr/>
                    <a:lstStyle/>
                    <a:p>
                      <a:pPr indent="0" lvl="0" marL="0" rtl="0" algn="l">
                        <a:spcBef>
                          <a:spcPts val="0"/>
                        </a:spcBef>
                        <a:spcAft>
                          <a:spcPts val="0"/>
                        </a:spcAft>
                        <a:buNone/>
                      </a:pPr>
                      <a:r>
                        <a:rPr lang="en-GB"/>
                        <a:t>Discord</a:t>
                      </a:r>
                      <a:endParaRPr/>
                    </a:p>
                  </a:txBody>
                  <a:tcPr marT="91425" marB="91425" marR="91425" marL="91425"/>
                </a:tc>
              </a:tr>
              <a:tr h="381000">
                <a:tc>
                  <a:txBody>
                    <a:bodyPr/>
                    <a:lstStyle/>
                    <a:p>
                      <a:pPr indent="0" lvl="0" marL="0" rtl="0" algn="l">
                        <a:spcBef>
                          <a:spcPts val="0"/>
                        </a:spcBef>
                        <a:spcAft>
                          <a:spcPts val="0"/>
                        </a:spcAft>
                        <a:buNone/>
                      </a:pPr>
                      <a:r>
                        <a:rPr b="1" lang="en-GB"/>
                        <a:t>Design</a:t>
                      </a:r>
                      <a:endParaRPr b="1"/>
                    </a:p>
                  </a:txBody>
                  <a:tcPr marT="91425" marB="91425" marR="91425" marL="91425"/>
                </a:tc>
                <a:tc>
                  <a:txBody>
                    <a:bodyPr/>
                    <a:lstStyle/>
                    <a:p>
                      <a:pPr indent="0" lvl="0" marL="0" rtl="0" algn="l">
                        <a:spcBef>
                          <a:spcPts val="0"/>
                        </a:spcBef>
                        <a:spcAft>
                          <a:spcPts val="0"/>
                        </a:spcAft>
                        <a:buNone/>
                      </a:pPr>
                      <a:r>
                        <a:rPr lang="en-GB"/>
                        <a:t>Figma, Draw.io</a:t>
                      </a:r>
                      <a:endParaRPr/>
                    </a:p>
                  </a:txBody>
                  <a:tcPr marT="91425" marB="91425" marR="91425" marL="91425"/>
                </a:tc>
              </a:tr>
              <a:tr h="346650">
                <a:tc>
                  <a:txBody>
                    <a:bodyPr/>
                    <a:lstStyle/>
                    <a:p>
                      <a:pPr indent="0" lvl="0" marL="0" rtl="0" algn="l">
                        <a:spcBef>
                          <a:spcPts val="0"/>
                        </a:spcBef>
                        <a:spcAft>
                          <a:spcPts val="0"/>
                        </a:spcAft>
                        <a:buNone/>
                      </a:pPr>
                      <a:r>
                        <a:rPr b="1" lang="en-GB"/>
                        <a:t>Management Tools</a:t>
                      </a:r>
                      <a:endParaRPr b="1"/>
                    </a:p>
                  </a:txBody>
                  <a:tcPr marT="91425" marB="91425" marR="91425" marL="91425"/>
                </a:tc>
                <a:tc>
                  <a:txBody>
                    <a:bodyPr/>
                    <a:lstStyle/>
                    <a:p>
                      <a:pPr indent="0" lvl="0" marL="0" rtl="0" algn="l">
                        <a:spcBef>
                          <a:spcPts val="0"/>
                        </a:spcBef>
                        <a:spcAft>
                          <a:spcPts val="0"/>
                        </a:spcAft>
                        <a:buNone/>
                      </a:pPr>
                      <a:r>
                        <a:rPr lang="en-GB"/>
                        <a:t>Trello, Miro</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How does it work?</a:t>
            </a:r>
            <a:endParaRPr b="0">
              <a:latin typeface="Roboto Mono Medium"/>
              <a:ea typeface="Roboto Mono Medium"/>
              <a:cs typeface="Roboto Mono Medium"/>
              <a:sym typeface="Roboto Mono Medium"/>
            </a:endParaRPr>
          </a:p>
        </p:txBody>
      </p:sp>
      <p:sp>
        <p:nvSpPr>
          <p:cNvPr id="115" name="Google Shape;115;p18"/>
          <p:cNvSpPr txBox="1"/>
          <p:nvPr>
            <p:ph idx="1" type="body"/>
          </p:nvPr>
        </p:nvSpPr>
        <p:spPr>
          <a:xfrm>
            <a:off x="2438725" y="1211350"/>
            <a:ext cx="6321600" cy="3291300"/>
          </a:xfrm>
          <a:prstGeom prst="rect">
            <a:avLst/>
          </a:prstGeom>
        </p:spPr>
        <p:txBody>
          <a:bodyPr anchorCtr="0" anchor="t" bIns="91425" lIns="91425" spcFirstLastPara="1" rIns="91425" wrap="square" tIns="91425">
            <a:normAutofit fontScale="70000"/>
          </a:bodyPr>
          <a:lstStyle/>
          <a:p>
            <a:pPr indent="-339980" lvl="0" marL="457200" rtl="0" algn="l">
              <a:lnSpc>
                <a:spcPct val="150000"/>
              </a:lnSpc>
              <a:spcBef>
                <a:spcPts val="0"/>
              </a:spcBef>
              <a:spcAft>
                <a:spcPts val="0"/>
              </a:spcAft>
              <a:buSzPct val="100000"/>
              <a:buFont typeface="Roboto Mono"/>
              <a:buChar char="●"/>
            </a:pPr>
            <a:r>
              <a:rPr lang="en-GB" sz="2505">
                <a:latin typeface="Roboto Mono"/>
                <a:ea typeface="Roboto Mono"/>
                <a:cs typeface="Roboto Mono"/>
                <a:sym typeface="Roboto Mono"/>
              </a:rPr>
              <a:t>Users can:</a:t>
            </a:r>
            <a:endParaRPr sz="2505">
              <a:latin typeface="Roboto Mono"/>
              <a:ea typeface="Roboto Mono"/>
              <a:cs typeface="Roboto Mono"/>
              <a:sym typeface="Roboto Mono"/>
            </a:endParaRPr>
          </a:p>
          <a:p>
            <a:pPr indent="-322200" lvl="1" marL="914400" rtl="0" algn="l">
              <a:lnSpc>
                <a:spcPct val="150000"/>
              </a:lnSpc>
              <a:spcBef>
                <a:spcPts val="0"/>
              </a:spcBef>
              <a:spcAft>
                <a:spcPts val="0"/>
              </a:spcAft>
              <a:buSzPct val="100000"/>
              <a:buFont typeface="Roboto Mono"/>
              <a:buChar char="○"/>
            </a:pPr>
            <a:r>
              <a:rPr lang="en-GB" sz="2105">
                <a:latin typeface="Roboto Mono"/>
                <a:ea typeface="Roboto Mono"/>
                <a:cs typeface="Roboto Mono"/>
                <a:sym typeface="Roboto Mono"/>
              </a:rPr>
              <a:t>Upload various whiskeys and compounds</a:t>
            </a:r>
            <a:endParaRPr sz="2105">
              <a:latin typeface="Roboto Mono"/>
              <a:ea typeface="Roboto Mono"/>
              <a:cs typeface="Roboto Mono"/>
              <a:sym typeface="Roboto Mono"/>
            </a:endParaRPr>
          </a:p>
          <a:p>
            <a:pPr indent="-322200" lvl="1" marL="914400" rtl="0" algn="l">
              <a:lnSpc>
                <a:spcPct val="150000"/>
              </a:lnSpc>
              <a:spcBef>
                <a:spcPts val="0"/>
              </a:spcBef>
              <a:spcAft>
                <a:spcPts val="0"/>
              </a:spcAft>
              <a:buSzPct val="100000"/>
              <a:buFont typeface="Roboto Mono"/>
              <a:buChar char="○"/>
            </a:pPr>
            <a:r>
              <a:rPr lang="en-GB" sz="2105">
                <a:latin typeface="Roboto Mono"/>
                <a:ea typeface="Roboto Mono"/>
                <a:cs typeface="Roboto Mono"/>
                <a:sym typeface="Roboto Mono"/>
              </a:rPr>
              <a:t>Leave reviews</a:t>
            </a:r>
            <a:endParaRPr sz="2105">
              <a:latin typeface="Roboto Mono"/>
              <a:ea typeface="Roboto Mono"/>
              <a:cs typeface="Roboto Mono"/>
              <a:sym typeface="Roboto Mono"/>
            </a:endParaRPr>
          </a:p>
          <a:p>
            <a:pPr indent="-322200" lvl="1" marL="914400" rtl="0" algn="l">
              <a:lnSpc>
                <a:spcPct val="150000"/>
              </a:lnSpc>
              <a:spcBef>
                <a:spcPts val="0"/>
              </a:spcBef>
              <a:spcAft>
                <a:spcPts val="0"/>
              </a:spcAft>
              <a:buSzPct val="100000"/>
              <a:buFont typeface="Roboto Mono"/>
              <a:buChar char="○"/>
            </a:pPr>
            <a:r>
              <a:rPr lang="en-GB" sz="2105">
                <a:latin typeface="Roboto Mono"/>
                <a:ea typeface="Roboto Mono"/>
                <a:cs typeface="Roboto Mono"/>
                <a:sym typeface="Roboto Mono"/>
              </a:rPr>
              <a:t>Vote on the strength of flavours and compounds</a:t>
            </a:r>
            <a:endParaRPr sz="2105">
              <a:latin typeface="Roboto Mono"/>
              <a:ea typeface="Roboto Mono"/>
              <a:cs typeface="Roboto Mono"/>
              <a:sym typeface="Roboto Mono"/>
            </a:endParaRPr>
          </a:p>
          <a:p>
            <a:pPr indent="-322200" lvl="1" marL="914400" rtl="0" algn="l">
              <a:lnSpc>
                <a:spcPct val="150000"/>
              </a:lnSpc>
              <a:spcBef>
                <a:spcPts val="0"/>
              </a:spcBef>
              <a:spcAft>
                <a:spcPts val="0"/>
              </a:spcAft>
              <a:buSzPct val="100000"/>
              <a:buFont typeface="Roboto Mono"/>
              <a:buChar char="○"/>
            </a:pPr>
            <a:r>
              <a:rPr lang="en-GB" sz="2105">
                <a:latin typeface="Roboto Mono"/>
                <a:ea typeface="Roboto Mono"/>
                <a:cs typeface="Roboto Mono"/>
                <a:sym typeface="Roboto Mono"/>
              </a:rPr>
              <a:t>Explore a catalogue of whiskeys and compounds</a:t>
            </a:r>
            <a:endParaRPr sz="2105">
              <a:latin typeface="Roboto Mono"/>
              <a:ea typeface="Roboto Mono"/>
              <a:cs typeface="Roboto Mono"/>
              <a:sym typeface="Roboto Mono"/>
            </a:endParaRPr>
          </a:p>
          <a:p>
            <a:pPr indent="-322200" lvl="1" marL="914400" rtl="0" algn="l">
              <a:lnSpc>
                <a:spcPct val="150000"/>
              </a:lnSpc>
              <a:spcBef>
                <a:spcPts val="0"/>
              </a:spcBef>
              <a:spcAft>
                <a:spcPts val="0"/>
              </a:spcAft>
              <a:buSzPct val="100000"/>
              <a:buFont typeface="Roboto Mono"/>
              <a:buChar char="○"/>
            </a:pPr>
            <a:r>
              <a:rPr lang="en-GB" sz="2105">
                <a:latin typeface="Roboto Mono"/>
                <a:ea typeface="Roboto Mono"/>
                <a:cs typeface="Roboto Mono"/>
                <a:sym typeface="Roboto Mono"/>
              </a:rPr>
              <a:t>Interact with flavour visualisations to gain more information</a:t>
            </a:r>
            <a:endParaRPr sz="2105">
              <a:latin typeface="Roboto Mono"/>
              <a:ea typeface="Roboto Mono"/>
              <a:cs typeface="Roboto Mono"/>
              <a:sym typeface="Roboto Mono"/>
            </a:endParaRPr>
          </a:p>
          <a:p>
            <a:pPr indent="-322200" lvl="1" marL="914400" rtl="0" algn="l">
              <a:lnSpc>
                <a:spcPct val="150000"/>
              </a:lnSpc>
              <a:spcBef>
                <a:spcPts val="0"/>
              </a:spcBef>
              <a:spcAft>
                <a:spcPts val="0"/>
              </a:spcAft>
              <a:buSzPct val="100000"/>
              <a:buFont typeface="Roboto Mono"/>
              <a:buChar char="○"/>
            </a:pPr>
            <a:r>
              <a:rPr lang="en-GB" sz="2105">
                <a:latin typeface="Roboto Mono"/>
                <a:ea typeface="Roboto Mono"/>
                <a:cs typeface="Roboto Mono"/>
                <a:sym typeface="Roboto Mono"/>
              </a:rPr>
              <a:t>Compare whiskey </a:t>
            </a:r>
            <a:r>
              <a:rPr lang="en-GB" sz="2105">
                <a:latin typeface="Roboto Mono"/>
                <a:ea typeface="Roboto Mono"/>
                <a:cs typeface="Roboto Mono"/>
                <a:sym typeface="Roboto Mono"/>
              </a:rPr>
              <a:t>compositions</a:t>
            </a:r>
            <a:endParaRPr sz="2105">
              <a:latin typeface="Roboto Mono"/>
              <a:ea typeface="Roboto Mono"/>
              <a:cs typeface="Roboto Mono"/>
              <a:sym typeface="Roboto Mono"/>
            </a:endParaRPr>
          </a:p>
          <a:p>
            <a:pPr indent="0" lvl="0" marL="0" rtl="0" algn="l">
              <a:spcBef>
                <a:spcPts val="1200"/>
              </a:spcBef>
              <a:spcAft>
                <a:spcPts val="1200"/>
              </a:spcAft>
              <a:buClr>
                <a:schemeClr val="dk1"/>
              </a:buClr>
              <a:buSzPct val="61111"/>
              <a:buFont typeface="Arial"/>
              <a:buNone/>
            </a:pPr>
            <a:r>
              <a:t/>
            </a:r>
            <a:endParaRPr/>
          </a:p>
        </p:txBody>
      </p:sp>
      <p:sp>
        <p:nvSpPr>
          <p:cNvPr id="116" name="Google Shape;116;p18"/>
          <p:cNvSpPr txBox="1"/>
          <p:nvPr/>
        </p:nvSpPr>
        <p:spPr>
          <a:xfrm>
            <a:off x="359375" y="0"/>
            <a:ext cx="12351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Ramon</a:t>
            </a:r>
            <a:endParaRPr sz="1800">
              <a:solidFill>
                <a:schemeClr val="dk2"/>
              </a:solidFill>
              <a:latin typeface="Lato"/>
              <a:ea typeface="Lato"/>
              <a:cs typeface="Lato"/>
              <a:sym typeface="Lato"/>
            </a:endParaRPr>
          </a:p>
        </p:txBody>
      </p:sp>
      <p:pic>
        <p:nvPicPr>
          <p:cNvPr id="117" name="Google Shape;117;p18"/>
          <p:cNvPicPr preferRelativeResize="0"/>
          <p:nvPr/>
        </p:nvPicPr>
        <p:blipFill>
          <a:blip r:embed="rId3">
            <a:alphaModFix/>
          </a:blip>
          <a:stretch>
            <a:fillRect/>
          </a:stretch>
        </p:blipFill>
        <p:spPr>
          <a:xfrm>
            <a:off x="359375" y="1991675"/>
            <a:ext cx="2095450" cy="17306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Product features</a:t>
            </a:r>
            <a:endParaRPr b="0">
              <a:latin typeface="Roboto Mono Medium"/>
              <a:ea typeface="Roboto Mono Medium"/>
              <a:cs typeface="Roboto Mono Medium"/>
              <a:sym typeface="Roboto Mono Medium"/>
            </a:endParaRPr>
          </a:p>
        </p:txBody>
      </p:sp>
      <p:sp>
        <p:nvSpPr>
          <p:cNvPr id="123" name="Google Shape;123;p19"/>
          <p:cNvSpPr txBox="1"/>
          <p:nvPr>
            <p:ph idx="1" type="body"/>
          </p:nvPr>
        </p:nvSpPr>
        <p:spPr>
          <a:xfrm>
            <a:off x="2400262" y="1211351"/>
            <a:ext cx="6321600" cy="3002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Roboto Mono"/>
              <a:buChar char="●"/>
            </a:pPr>
            <a:r>
              <a:rPr lang="en-GB">
                <a:latin typeface="Roboto Mono"/>
                <a:ea typeface="Roboto Mono"/>
                <a:cs typeface="Roboto Mono"/>
                <a:sym typeface="Roboto Mono"/>
              </a:rPr>
              <a:t>Interactive radar graph</a:t>
            </a:r>
            <a:endParaRPr>
              <a:latin typeface="Roboto Mono"/>
              <a:ea typeface="Roboto Mono"/>
              <a:cs typeface="Roboto Mono"/>
              <a:sym typeface="Roboto Mono"/>
            </a:endParaRPr>
          </a:p>
          <a:p>
            <a:pPr indent="-342900" lvl="0" marL="457200" rtl="0" algn="l">
              <a:lnSpc>
                <a:spcPct val="150000"/>
              </a:lnSpc>
              <a:spcBef>
                <a:spcPts val="0"/>
              </a:spcBef>
              <a:spcAft>
                <a:spcPts val="0"/>
              </a:spcAft>
              <a:buSzPts val="1800"/>
              <a:buFont typeface="Roboto Mono"/>
              <a:buChar char="●"/>
            </a:pPr>
            <a:r>
              <a:rPr lang="en-GB">
                <a:latin typeface="Roboto Mono"/>
                <a:ea typeface="Roboto Mono"/>
                <a:cs typeface="Roboto Mono"/>
                <a:sym typeface="Roboto Mono"/>
              </a:rPr>
              <a:t>Whiskey and compound filtering</a:t>
            </a:r>
            <a:endParaRPr>
              <a:latin typeface="Roboto Mono"/>
              <a:ea typeface="Roboto Mono"/>
              <a:cs typeface="Roboto Mono"/>
              <a:sym typeface="Roboto Mono"/>
            </a:endParaRPr>
          </a:p>
          <a:p>
            <a:pPr indent="-342900" lvl="0" marL="457200" rtl="0" algn="l">
              <a:lnSpc>
                <a:spcPct val="150000"/>
              </a:lnSpc>
              <a:spcBef>
                <a:spcPts val="0"/>
              </a:spcBef>
              <a:spcAft>
                <a:spcPts val="0"/>
              </a:spcAft>
              <a:buSzPts val="1800"/>
              <a:buFont typeface="Roboto Mono"/>
              <a:buChar char="●"/>
            </a:pPr>
            <a:r>
              <a:rPr lang="en-GB">
                <a:latin typeface="Roboto Mono"/>
                <a:ea typeface="Roboto Mono"/>
                <a:cs typeface="Roboto Mono"/>
                <a:sym typeface="Roboto Mono"/>
              </a:rPr>
              <a:t>Search </a:t>
            </a:r>
            <a:endParaRPr>
              <a:latin typeface="Roboto Mono"/>
              <a:ea typeface="Roboto Mono"/>
              <a:cs typeface="Roboto Mono"/>
              <a:sym typeface="Roboto Mono"/>
            </a:endParaRPr>
          </a:p>
          <a:p>
            <a:pPr indent="-342900" lvl="0" marL="457200" rtl="0" algn="l">
              <a:lnSpc>
                <a:spcPct val="150000"/>
              </a:lnSpc>
              <a:spcBef>
                <a:spcPts val="0"/>
              </a:spcBef>
              <a:spcAft>
                <a:spcPts val="0"/>
              </a:spcAft>
              <a:buSzPts val="1800"/>
              <a:buFont typeface="Roboto Mono"/>
              <a:buChar char="●"/>
            </a:pPr>
            <a:r>
              <a:rPr lang="en-GB">
                <a:latin typeface="Roboto Mono"/>
                <a:ea typeface="Roboto Mono"/>
                <a:cs typeface="Roboto Mono"/>
                <a:sym typeface="Roboto Mono"/>
              </a:rPr>
              <a:t>Compound information</a:t>
            </a:r>
            <a:endParaRPr>
              <a:latin typeface="Roboto Mono"/>
              <a:ea typeface="Roboto Mono"/>
              <a:cs typeface="Roboto Mono"/>
              <a:sym typeface="Roboto Mono"/>
            </a:endParaRPr>
          </a:p>
          <a:p>
            <a:pPr indent="-342900" lvl="0" marL="457200" rtl="0" algn="l">
              <a:lnSpc>
                <a:spcPct val="150000"/>
              </a:lnSpc>
              <a:spcBef>
                <a:spcPts val="0"/>
              </a:spcBef>
              <a:spcAft>
                <a:spcPts val="0"/>
              </a:spcAft>
              <a:buSzPts val="1800"/>
              <a:buFont typeface="Roboto Mono"/>
              <a:buChar char="●"/>
            </a:pPr>
            <a:r>
              <a:rPr lang="en-GB">
                <a:latin typeface="Roboto Mono"/>
                <a:ea typeface="Roboto Mono"/>
                <a:cs typeface="Roboto Mono"/>
                <a:sym typeface="Roboto Mono"/>
              </a:rPr>
              <a:t>Whiskey information</a:t>
            </a:r>
            <a:endParaRPr>
              <a:latin typeface="Roboto Mono"/>
              <a:ea typeface="Roboto Mono"/>
              <a:cs typeface="Roboto Mono"/>
              <a:sym typeface="Roboto Mono"/>
            </a:endParaRPr>
          </a:p>
        </p:txBody>
      </p:sp>
      <p:sp>
        <p:nvSpPr>
          <p:cNvPr id="124" name="Google Shape;124;p19"/>
          <p:cNvSpPr txBox="1"/>
          <p:nvPr/>
        </p:nvSpPr>
        <p:spPr>
          <a:xfrm>
            <a:off x="359375" y="0"/>
            <a:ext cx="12351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Clement</a:t>
            </a:r>
            <a:endParaRPr sz="1800">
              <a:solidFill>
                <a:schemeClr val="dk2"/>
              </a:solidFill>
              <a:latin typeface="Lato"/>
              <a:ea typeface="Lato"/>
              <a:cs typeface="Lato"/>
              <a:sym typeface="Lato"/>
            </a:endParaRPr>
          </a:p>
        </p:txBody>
      </p:sp>
      <p:pic>
        <p:nvPicPr>
          <p:cNvPr id="125" name="Google Shape;125;p19"/>
          <p:cNvPicPr preferRelativeResize="0"/>
          <p:nvPr/>
        </p:nvPicPr>
        <p:blipFill>
          <a:blip r:embed="rId3">
            <a:alphaModFix/>
          </a:blip>
          <a:stretch>
            <a:fillRect/>
          </a:stretch>
        </p:blipFill>
        <p:spPr>
          <a:xfrm>
            <a:off x="116914" y="745300"/>
            <a:ext cx="2191176" cy="2114026"/>
          </a:xfrm>
          <a:prstGeom prst="rect">
            <a:avLst/>
          </a:prstGeom>
          <a:noFill/>
          <a:ln>
            <a:noFill/>
          </a:ln>
        </p:spPr>
      </p:pic>
      <p:pic>
        <p:nvPicPr>
          <p:cNvPr id="126" name="Google Shape;126;p19"/>
          <p:cNvPicPr preferRelativeResize="0"/>
          <p:nvPr/>
        </p:nvPicPr>
        <p:blipFill rotWithShape="1">
          <a:blip r:embed="rId4">
            <a:alphaModFix/>
          </a:blip>
          <a:srcRect b="0" l="0" r="0" t="7364"/>
          <a:stretch/>
        </p:blipFill>
        <p:spPr>
          <a:xfrm>
            <a:off x="487588" y="3001025"/>
            <a:ext cx="1449850" cy="1834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UI/UX</a:t>
            </a:r>
            <a:endParaRPr/>
          </a:p>
        </p:txBody>
      </p:sp>
      <p:sp>
        <p:nvSpPr>
          <p:cNvPr id="132" name="Google Shape;132;p20"/>
          <p:cNvSpPr txBox="1"/>
          <p:nvPr>
            <p:ph idx="1" type="body"/>
          </p:nvPr>
        </p:nvSpPr>
        <p:spPr>
          <a:xfrm>
            <a:off x="2410100" y="1211350"/>
            <a:ext cx="6321600" cy="3386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Figma </a:t>
            </a:r>
            <a:endParaRPr/>
          </a:p>
          <a:p>
            <a:pPr indent="-342900" lvl="0" marL="457200" rtl="0" algn="l">
              <a:spcBef>
                <a:spcPts val="0"/>
              </a:spcBef>
              <a:spcAft>
                <a:spcPts val="0"/>
              </a:spcAft>
              <a:buSzPts val="1800"/>
              <a:buChar char="●"/>
            </a:pPr>
            <a:r>
              <a:rPr lang="en-GB"/>
              <a:t>Front-end </a:t>
            </a:r>
            <a:endParaRPr/>
          </a:p>
        </p:txBody>
      </p:sp>
      <p:sp>
        <p:nvSpPr>
          <p:cNvPr id="133" name="Google Shape;133;p20"/>
          <p:cNvSpPr txBox="1"/>
          <p:nvPr/>
        </p:nvSpPr>
        <p:spPr>
          <a:xfrm>
            <a:off x="359375" y="0"/>
            <a:ext cx="12351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Clement</a:t>
            </a:r>
            <a:endParaRPr sz="1800">
              <a:solidFill>
                <a:schemeClr val="dk2"/>
              </a:solidFill>
              <a:latin typeface="Lato"/>
              <a:ea typeface="Lato"/>
              <a:cs typeface="Lato"/>
              <a:sym typeface="Lato"/>
            </a:endParaRPr>
          </a:p>
        </p:txBody>
      </p:sp>
      <p:pic>
        <p:nvPicPr>
          <p:cNvPr id="134" name="Google Shape;134;p20"/>
          <p:cNvPicPr preferRelativeResize="0"/>
          <p:nvPr/>
        </p:nvPicPr>
        <p:blipFill>
          <a:blip r:embed="rId3">
            <a:alphaModFix/>
          </a:blip>
          <a:stretch>
            <a:fillRect/>
          </a:stretch>
        </p:blipFill>
        <p:spPr>
          <a:xfrm>
            <a:off x="1725062" y="1995475"/>
            <a:ext cx="5693875" cy="2516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2491725"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Roboto Mono Medium"/>
                <a:ea typeface="Roboto Mono Medium"/>
                <a:cs typeface="Roboto Mono Medium"/>
                <a:sym typeface="Roboto Mono Medium"/>
              </a:rPr>
              <a:t>Homepage</a:t>
            </a:r>
            <a:endParaRPr b="0">
              <a:latin typeface="Roboto Mono Medium"/>
              <a:ea typeface="Roboto Mono Medium"/>
              <a:cs typeface="Roboto Mono Medium"/>
              <a:sym typeface="Roboto Mono Medium"/>
            </a:endParaRPr>
          </a:p>
        </p:txBody>
      </p:sp>
      <p:pic>
        <p:nvPicPr>
          <p:cNvPr id="140" name="Google Shape;140;p21"/>
          <p:cNvPicPr preferRelativeResize="0"/>
          <p:nvPr/>
        </p:nvPicPr>
        <p:blipFill>
          <a:blip r:embed="rId3">
            <a:alphaModFix/>
          </a:blip>
          <a:stretch>
            <a:fillRect/>
          </a:stretch>
        </p:blipFill>
        <p:spPr>
          <a:xfrm>
            <a:off x="2491725" y="1211351"/>
            <a:ext cx="5892823" cy="3234150"/>
          </a:xfrm>
          <a:prstGeom prst="rect">
            <a:avLst/>
          </a:prstGeom>
          <a:noFill/>
          <a:ln>
            <a:noFill/>
          </a:ln>
        </p:spPr>
      </p:pic>
      <p:sp>
        <p:nvSpPr>
          <p:cNvPr id="141" name="Google Shape;141;p21"/>
          <p:cNvSpPr txBox="1"/>
          <p:nvPr/>
        </p:nvSpPr>
        <p:spPr>
          <a:xfrm>
            <a:off x="437675" y="0"/>
            <a:ext cx="12219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Lato"/>
                <a:ea typeface="Lato"/>
                <a:cs typeface="Lato"/>
                <a:sym typeface="Lato"/>
              </a:rPr>
              <a:t>Wen</a:t>
            </a:r>
            <a:endParaRPr sz="18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9052049EA2244796A7CF1A1667410E" ma:contentTypeVersion="12" ma:contentTypeDescription="Create a new document." ma:contentTypeScope="" ma:versionID="4ed047e78dd1d23b632ea0426c61c6ae">
  <xsd:schema xmlns:xsd="http://www.w3.org/2001/XMLSchema" xmlns:xs="http://www.w3.org/2001/XMLSchema" xmlns:p="http://schemas.microsoft.com/office/2006/metadata/properties" xmlns:ns2="4917d0a1-1d1d-4f46-8ae8-8de380340cff" xmlns:ns3="feeace3e-218b-4ddc-bcd6-0c0c04ba83f4" targetNamespace="http://schemas.microsoft.com/office/2006/metadata/properties" ma:root="true" ma:fieldsID="a196018a548b0c257563279164d041c6" ns2:_="" ns3:_="">
    <xsd:import namespace="4917d0a1-1d1d-4f46-8ae8-8de380340cff"/>
    <xsd:import namespace="feeace3e-218b-4ddc-bcd6-0c0c04ba83f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17d0a1-1d1d-4f46-8ae8-8de380340c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fef7914-8384-4319-8444-378afdf4f65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eeace3e-218b-4ddc-bcd6-0c0c04ba83f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816d919-3640-47c4-836e-a421ac7071f1}" ma:internalName="TaxCatchAll" ma:showField="CatchAllData" ma:web="feeace3e-218b-4ddc-bcd6-0c0c04ba83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eeace3e-218b-4ddc-bcd6-0c0c04ba83f4" xsi:nil="true"/>
    <lcf76f155ced4ddcb4097134ff3c332f xmlns="4917d0a1-1d1d-4f46-8ae8-8de380340cf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C1677F2-E5F7-4B6A-8C31-0C16AD8F60BD}"/>
</file>

<file path=customXml/itemProps2.xml><?xml version="1.0" encoding="utf-8"?>
<ds:datastoreItem xmlns:ds="http://schemas.openxmlformats.org/officeDocument/2006/customXml" ds:itemID="{CC17F018-B96F-499B-B7FF-176EDE84AB2A}"/>
</file>

<file path=customXml/itemProps3.xml><?xml version="1.0" encoding="utf-8"?>
<ds:datastoreItem xmlns:ds="http://schemas.openxmlformats.org/officeDocument/2006/customXml" ds:itemID="{828A6903-E454-439C-9D38-6D881D8B8728}"/>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0x010100EC9052049EA2244796A7CF1A1667410E</vt:lpwstr>
  </property>
</Properties>
</file>